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1"/>
  </p:sldMasterIdLst>
  <p:sldIdLst>
    <p:sldId id="257" r:id="rId2"/>
    <p:sldId id="260" r:id="rId3"/>
    <p:sldId id="262" r:id="rId4"/>
    <p:sldId id="263" r:id="rId5"/>
    <p:sldId id="264" r:id="rId6"/>
    <p:sldId id="265" r:id="rId7"/>
    <p:sldId id="266" r:id="rId8"/>
    <p:sldId id="267" r:id="rId9"/>
    <p:sldId id="268"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7DAB"/>
    <a:srgbClr val="C1A0BF"/>
    <a:srgbClr val="845164"/>
    <a:srgbClr val="BB8092"/>
    <a:srgbClr val="9E6375"/>
    <a:srgbClr val="D31920"/>
    <a:srgbClr val="231D23"/>
    <a:srgbClr val="7EC246"/>
    <a:srgbClr val="5C9330"/>
    <a:srgbClr val="3CB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72" y="-3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A87DAB"/>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A87DA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A87DA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pic>
        <p:nvPicPr>
          <p:cNvPr id="4" name="Picture 2" descr="AS Level Drama and Theat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A87DA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AS Level Drama and Theatre&#10;H059&#10;For first teaching in 2016&#10;www.ocr.org.uk/dram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446"/>
            <a:ext cx="9143999" cy="685908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129266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H059/01/02 &amp; 03/04 Process to performance</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AO2 Text performance (designer role)</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444452"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AO2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theatrical skills in a live performance.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31402622"/>
              </p:ext>
            </p:extLst>
          </p:nvPr>
        </p:nvGraphicFramePr>
        <p:xfrm>
          <a:off x="467544" y="1844824"/>
          <a:ext cx="8208912" cy="2382822"/>
        </p:xfrm>
        <a:graphic>
          <a:graphicData uri="http://schemas.openxmlformats.org/drawingml/2006/table">
            <a:tbl>
              <a:tblPr>
                <a:tableStyleId>{00A15C55-8517-42AA-B614-E9B94910E393}</a:tableStyleId>
              </a:tblPr>
              <a:tblGrid>
                <a:gridCol w="792088"/>
                <a:gridCol w="720080"/>
                <a:gridCol w="6696744"/>
              </a:tblGrid>
              <a:tr h="2382822">
                <a:tc>
                  <a:txBody>
                    <a:bodyPr/>
                    <a:lstStyle/>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AO2 </a:t>
                      </a:r>
                    </a:p>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Design Skills</a:t>
                      </a:r>
                      <a:endParaRPr lang="en-GB" sz="1200" dirty="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25–30 </a:t>
                      </a:r>
                      <a:r>
                        <a:rPr lang="en-GB" sz="1200" dirty="0">
                          <a:effectLst/>
                          <a:latin typeface="Arial" panose="020B0604020202020204" pitchFamily="34" charset="0"/>
                          <a:cs typeface="Arial" panose="020B0604020202020204" pitchFamily="34" charset="0"/>
                        </a:rPr>
                        <a:t>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design that has been rigorously honed and refined with accomplished attention to detail.</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technical ability in all aspects of the design, demonstrating well developed technical control in performance.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design suitable for the mood and atmosphere of the performance text it supports and is instrumental in achieving the intended effect. </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contribution to the performance as a whole, sustained during the extract(s) performed.</a:t>
                      </a:r>
                    </a:p>
                  </a:txBody>
                  <a:tcPr marL="68580" marR="68580" marT="0" marB="0" anchor="ctr"/>
                </a:tc>
              </a:tr>
            </a:tbl>
          </a:graphicData>
        </a:graphic>
      </p:graphicFrame>
      <p:cxnSp>
        <p:nvCxnSpPr>
          <p:cNvPr id="22" name="Straight Arrow Connector 21"/>
          <p:cNvCxnSpPr>
            <a:stCxn id="21" idx="0"/>
          </p:cNvCxnSpPr>
          <p:nvPr/>
        </p:nvCxnSpPr>
        <p:spPr>
          <a:xfrm flipH="1" flipV="1">
            <a:off x="683568" y="2913861"/>
            <a:ext cx="357894" cy="17850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2089794" y="3458690"/>
            <a:ext cx="1" cy="116910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30 and is worth 25% of the component (15%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16067" y="4712510"/>
            <a:ext cx="1823885" cy="113714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requires candidates to </a:t>
            </a:r>
            <a:r>
              <a:rPr lang="en-GB" sz="1000" dirty="0" smtClean="0">
                <a:latin typeface="Arial" panose="020B0604020202020204" pitchFamily="34" charset="0"/>
                <a:cs typeface="Arial" panose="020B0604020202020204" pitchFamily="34" charset="0"/>
              </a:rPr>
              <a:t>have a final design which fits with a concept they have created in discussion with their performance group. </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228010" y="2204866"/>
            <a:ext cx="47846" cy="25076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707906" y="2913862"/>
            <a:ext cx="1044114" cy="189640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4773210" y="3458690"/>
            <a:ext cx="1299960" cy="135157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5724131" y="4043242"/>
            <a:ext cx="1937912" cy="76702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19" idx="1"/>
          </p:cNvCxnSpPr>
          <p:nvPr/>
        </p:nvCxnSpPr>
        <p:spPr>
          <a:xfrm flipH="1">
            <a:off x="5940153" y="893492"/>
            <a:ext cx="671176" cy="1222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611329" y="446215"/>
            <a:ext cx="1914280" cy="89455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marking grid is specific to the candidates who are completing this component as </a:t>
            </a:r>
            <a:r>
              <a:rPr lang="en-GB" sz="1000" dirty="0" smtClean="0">
                <a:latin typeface="Arial" panose="020B0604020202020204" pitchFamily="34" charset="0"/>
                <a:cs typeface="Arial" panose="020B0604020202020204" pitchFamily="34" charset="0"/>
              </a:rPr>
              <a:t>designers</a:t>
            </a:r>
            <a:r>
              <a:rPr lang="en-GB" sz="1000" dirty="0">
                <a:latin typeface="Arial" panose="020B0604020202020204" pitchFamily="34" charset="0"/>
                <a:cs typeface="Arial" panose="020B0604020202020204" pitchFamily="34" charset="0"/>
              </a:rPr>
              <a:t>.</a:t>
            </a:r>
          </a:p>
        </p:txBody>
      </p:sp>
      <p:sp>
        <p:nvSpPr>
          <p:cNvPr id="33" name="Rounded Rectangle 32"/>
          <p:cNvSpPr/>
          <p:nvPr/>
        </p:nvSpPr>
        <p:spPr>
          <a:xfrm>
            <a:off x="3851920" y="4810268"/>
            <a:ext cx="1800200" cy="103938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is directly related to the candidates technical ability to </a:t>
            </a:r>
            <a:r>
              <a:rPr lang="en-GB" sz="1000" dirty="0" smtClean="0">
                <a:latin typeface="Arial" panose="020B0604020202020204" pitchFamily="34" charset="0"/>
                <a:cs typeface="Arial" panose="020B0604020202020204" pitchFamily="34" charset="0"/>
              </a:rPr>
              <a:t>create a design and realise this in </a:t>
            </a:r>
            <a:r>
              <a:rPr lang="en-GB" sz="1000" dirty="0">
                <a:latin typeface="Arial" panose="020B0604020202020204" pitchFamily="34" charset="0"/>
                <a:cs typeface="Arial" panose="020B0604020202020204" pitchFamily="34" charset="0"/>
              </a:rPr>
              <a:t>live theatre. </a:t>
            </a:r>
          </a:p>
        </p:txBody>
      </p:sp>
      <p:sp>
        <p:nvSpPr>
          <p:cNvPr id="48" name="Rounded Rectangle 47"/>
          <p:cNvSpPr/>
          <p:nvPr/>
        </p:nvSpPr>
        <p:spPr>
          <a:xfrm>
            <a:off x="5205257" y="4810268"/>
            <a:ext cx="1735825" cy="85097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requires candidates </a:t>
            </a:r>
            <a:r>
              <a:rPr lang="en-GB" sz="1000" dirty="0" smtClean="0">
                <a:latin typeface="Arial" panose="020B0604020202020204" pitchFamily="34" charset="0"/>
                <a:cs typeface="Arial" panose="020B0604020202020204" pitchFamily="34" charset="0"/>
              </a:rPr>
              <a:t>to use design skills </a:t>
            </a:r>
            <a:r>
              <a:rPr lang="en-GB" sz="1000" dirty="0">
                <a:latin typeface="Arial" panose="020B0604020202020204" pitchFamily="34" charset="0"/>
                <a:cs typeface="Arial" panose="020B0604020202020204" pitchFamily="34" charset="0"/>
              </a:rPr>
              <a:t>to convey meaning in a performance</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6798476" y="4810268"/>
            <a:ext cx="1727133" cy="103939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requires candidates to </a:t>
            </a:r>
            <a:r>
              <a:rPr lang="en-GB" sz="1000" dirty="0" smtClean="0">
                <a:latin typeface="Arial" panose="020B0604020202020204" pitchFamily="34" charset="0"/>
                <a:cs typeface="Arial" panose="020B0604020202020204" pitchFamily="34" charset="0"/>
              </a:rPr>
              <a:t>design for a performance as </a:t>
            </a:r>
            <a:r>
              <a:rPr lang="en-GB" sz="1000" dirty="0">
                <a:latin typeface="Arial" panose="020B0604020202020204" pitchFamily="34" charset="0"/>
                <a:cs typeface="Arial" panose="020B0604020202020204" pitchFamily="34" charset="0"/>
              </a:rPr>
              <a:t>part of a group, contributing to a successful performance.</a:t>
            </a:r>
          </a:p>
        </p:txBody>
      </p:sp>
    </p:spTree>
    <p:extLst>
      <p:ext uri="{BB962C8B-B14F-4D97-AF65-F5344CB8AC3E}">
        <p14:creationId xmlns:p14="http://schemas.microsoft.com/office/powerpoint/2010/main" val="102662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17" grpId="0" animBg="1"/>
      <p:bldP spid="19" grpId="0" animBg="1"/>
      <p:bldP spid="33" grpId="0" animBg="1"/>
      <p:bldP spid="48" grpId="0" animBg="1"/>
      <p:bldP spid="5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a:xfrm>
            <a:off x="457200" y="1600201"/>
            <a:ext cx="8229600" cy="4133055"/>
          </a:xfrm>
        </p:spPr>
        <p:txBody>
          <a:bodyPr>
            <a:normAutofit lnSpcReduction="10000"/>
          </a:bodyPr>
          <a:lstStyle/>
          <a:p>
            <a:pPr marL="0" indent="0">
              <a:buNone/>
            </a:pPr>
            <a:r>
              <a:rPr lang="en-GB" sz="1400" dirty="0" smtClean="0"/>
              <a:t>This guide is designed to take you though the H059 OCR Drama and Theatre non-examined assessment marking grids.  Its aim is to explain how the non-exam assessment is assessed and how marks are awarded to the different parts of the assessment.  Exemplification is provided against Band 5 for each aspect of the marking criteria, but the advice provided in the orange and green text boxes is common to all levels of the mark scheme.</a:t>
            </a:r>
          </a:p>
          <a:p>
            <a:pPr marL="0" indent="0">
              <a:buNone/>
            </a:pPr>
            <a:endParaRPr lang="en-GB" sz="1400" dirty="0" smtClean="0"/>
          </a:p>
          <a:p>
            <a:pPr marL="0" indent="0">
              <a:buNone/>
            </a:pPr>
            <a:r>
              <a:rPr lang="en-GB" sz="1400" dirty="0" smtClean="0"/>
              <a:t>The orange text boxes offer further explanation on the marking grids.</a:t>
            </a:r>
          </a:p>
          <a:p>
            <a:pPr marL="0" indent="0">
              <a:buNone/>
            </a:pPr>
            <a:r>
              <a:rPr lang="en-GB" sz="1400" dirty="0" smtClean="0"/>
              <a:t>They offer guidance on the wording of descriptors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marking grid.  </a:t>
            </a:r>
          </a:p>
          <a:p>
            <a:pPr marL="0" indent="0">
              <a:buNone/>
            </a:pPr>
            <a:r>
              <a:rPr lang="en-GB" sz="1400" dirty="0" smtClean="0"/>
              <a:t>They give further information on </a:t>
            </a:r>
            <a:r>
              <a:rPr lang="en-GB" sz="1400" dirty="0"/>
              <a:t>the percentage of </a:t>
            </a:r>
            <a:r>
              <a:rPr lang="en-GB" sz="1400" dirty="0" smtClean="0"/>
              <a:t>each assessment objective </a:t>
            </a:r>
          </a:p>
          <a:p>
            <a:pPr marL="0" indent="0">
              <a:buNone/>
            </a:pPr>
            <a:r>
              <a:rPr lang="en-GB" sz="1400" dirty="0" smtClean="0"/>
              <a:t>attributed to each marking grid. </a:t>
            </a:r>
          </a:p>
          <a:p>
            <a:pPr marL="0" indent="0">
              <a:buNone/>
            </a:pPr>
            <a:endParaRPr lang="en-GB" sz="1400" dirty="0"/>
          </a:p>
          <a:p>
            <a:pPr marL="0" indent="0">
              <a:buNone/>
            </a:pPr>
            <a:r>
              <a:rPr lang="en-GB" sz="1400" dirty="0" smtClean="0"/>
              <a:t>The non-examined component assesses AO1 (20% of the qualification), AO2 (30% of the qualification) and AO4 (10% of the qualification). AO3 </a:t>
            </a:r>
            <a:r>
              <a:rPr lang="en-GB" sz="1400" dirty="0"/>
              <a:t>(25% of the qualification) and AO4 (15% of the qualification</a:t>
            </a:r>
            <a:r>
              <a:rPr lang="en-GB" sz="1400" dirty="0" smtClean="0"/>
              <a:t>) are assessed in the examined component.</a:t>
            </a:r>
            <a:endParaRPr lang="en-GB" sz="1400" dirty="0"/>
          </a:p>
          <a:p>
            <a:pPr marL="0" indent="0">
              <a:buNone/>
            </a:pPr>
            <a:endParaRPr lang="en-GB" sz="1400" dirty="0" smtClean="0"/>
          </a:p>
          <a:p>
            <a:pPr marL="0" indent="0">
              <a:buNone/>
            </a:pPr>
            <a:endParaRPr lang="en-GB" sz="1400" dirty="0"/>
          </a:p>
          <a:p>
            <a:pPr marL="0" indent="0">
              <a:buNone/>
            </a:pPr>
            <a:endParaRPr lang="en-GB" sz="1400" dirty="0"/>
          </a:p>
        </p:txBody>
      </p:sp>
      <p:sp>
        <p:nvSpPr>
          <p:cNvPr id="4" name="Rounded Rectangle 3"/>
          <p:cNvSpPr/>
          <p:nvPr/>
        </p:nvSpPr>
        <p:spPr>
          <a:xfrm>
            <a:off x="7182982" y="2564904"/>
            <a:ext cx="1656184" cy="12952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a:t>
            </a:r>
            <a:r>
              <a:rPr lang="en-GB" sz="1000" dirty="0">
                <a:latin typeface="Arial" panose="020B0604020202020204" pitchFamily="34" charset="0"/>
                <a:cs typeface="Arial" panose="020B0604020202020204" pitchFamily="34" charset="0"/>
              </a:rPr>
              <a:t>P</a:t>
            </a:r>
            <a:r>
              <a:rPr lang="en-GB" sz="1000" dirty="0" smtClean="0">
                <a:latin typeface="Arial" panose="020B0604020202020204" pitchFamily="34" charset="0"/>
                <a:cs typeface="Arial" panose="020B0604020202020204" pitchFamily="34" charset="0"/>
              </a:rPr>
              <a:t>erformance skills is the term used to describe the skills used by actors when performing for an audience.</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6786938" y="3140968"/>
            <a:ext cx="396044" cy="0"/>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6940615" y="4041069"/>
            <a:ext cx="1511967" cy="50405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For example: </a:t>
            </a:r>
            <a:r>
              <a:rPr lang="en-GB" sz="1000" dirty="0" smtClean="0">
                <a:latin typeface="Arial" panose="020B0604020202020204" pitchFamily="34" charset="0"/>
                <a:cs typeface="Arial" panose="020B0604020202020204" pitchFamily="34" charset="0"/>
              </a:rPr>
              <a:t>AO1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6493271" y="4221203"/>
            <a:ext cx="447344" cy="7189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561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GB" sz="1400" b="1" dirty="0" smtClean="0"/>
          </a:p>
          <a:p>
            <a:pPr marL="0" indent="0" algn="ctr">
              <a:buNone/>
            </a:pPr>
            <a:r>
              <a:rPr lang="en-GB" sz="1400" b="1" dirty="0" smtClean="0"/>
              <a:t>Taxonomy of the marking grids</a:t>
            </a:r>
            <a:endParaRPr lang="en-GB" sz="1400" b="1" dirty="0"/>
          </a:p>
          <a:p>
            <a:pPr marL="0" indent="0">
              <a:buNone/>
            </a:pPr>
            <a:endParaRPr lang="en-GB" sz="1400" b="1" i="1" dirty="0" smtClean="0"/>
          </a:p>
          <a:p>
            <a:pPr marL="0" indent="0">
              <a:buNone/>
            </a:pPr>
            <a:r>
              <a:rPr lang="en-US" sz="1400" dirty="0"/>
              <a:t>A ‘taxonomy’ is a system of </a:t>
            </a:r>
            <a:r>
              <a:rPr lang="en-US" sz="1400" dirty="0" err="1"/>
              <a:t>categorisation</a:t>
            </a:r>
            <a:r>
              <a:rPr lang="en-US" sz="1400" dirty="0"/>
              <a:t>. When </a:t>
            </a:r>
            <a:r>
              <a:rPr lang="en-US" sz="1400" dirty="0" smtClean="0"/>
              <a:t>assessing work using marking grids, </a:t>
            </a:r>
            <a:r>
              <a:rPr lang="en-US" sz="1400" dirty="0"/>
              <a:t>the taxonomy </a:t>
            </a:r>
            <a:r>
              <a:rPr lang="en-US" sz="1400" dirty="0" smtClean="0"/>
              <a:t>is a way to </a:t>
            </a:r>
            <a:r>
              <a:rPr lang="en-US" sz="1400" dirty="0"/>
              <a:t>differentiate their </a:t>
            </a:r>
            <a:r>
              <a:rPr lang="en-US" sz="1400" dirty="0" smtClean="0"/>
              <a:t>demand. </a:t>
            </a:r>
            <a:endParaRPr lang="en-US" sz="1400" dirty="0"/>
          </a:p>
          <a:p>
            <a:pPr marL="0" indent="0">
              <a:buNone/>
            </a:pPr>
            <a:endParaRPr lang="en-GB" sz="1400" dirty="0"/>
          </a:p>
        </p:txBody>
      </p:sp>
      <p:sp>
        <p:nvSpPr>
          <p:cNvPr id="27" name="Rounded Rectangle 26"/>
          <p:cNvSpPr/>
          <p:nvPr/>
        </p:nvSpPr>
        <p:spPr>
          <a:xfrm>
            <a:off x="4770023" y="5132810"/>
            <a:ext cx="1584176" cy="78334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Basic and limited are used in Bands 1 and 2 throughout </a:t>
            </a:r>
            <a:r>
              <a:rPr lang="en-GB" sz="1000" dirty="0">
                <a:latin typeface="Arial" panose="020B0604020202020204" pitchFamily="34" charset="0"/>
                <a:cs typeface="Arial" panose="020B0604020202020204" pitchFamily="34" charset="0"/>
              </a:rPr>
              <a:t>the marking grids.</a:t>
            </a:r>
          </a:p>
        </p:txBody>
      </p:sp>
      <p:sp>
        <p:nvSpPr>
          <p:cNvPr id="48" name="Rounded Rectangle 47"/>
          <p:cNvSpPr/>
          <p:nvPr/>
        </p:nvSpPr>
        <p:spPr>
          <a:xfrm>
            <a:off x="2339752" y="4952516"/>
            <a:ext cx="2016224" cy="63672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taxonomy in Bands 3-5 are used throughout the marking grids.</a:t>
            </a:r>
            <a:endParaRPr lang="en-GB" sz="1000" dirty="0">
              <a:latin typeface="Arial" panose="020B0604020202020204" pitchFamily="34" charset="0"/>
              <a:cs typeface="Arial" panose="020B0604020202020204" pitchFamily="34" charset="0"/>
            </a:endParaRPr>
          </a:p>
        </p:txBody>
      </p:sp>
      <p:graphicFrame>
        <p:nvGraphicFramePr>
          <p:cNvPr id="12" name="Table 11"/>
          <p:cNvGraphicFramePr>
            <a:graphicFrameLocks noGrp="1"/>
          </p:cNvGraphicFramePr>
          <p:nvPr>
            <p:extLst>
              <p:ext uri="{D42A27DB-BD31-4B8C-83A1-F6EECF244321}">
                <p14:modId xmlns:p14="http://schemas.microsoft.com/office/powerpoint/2010/main" val="2199254891"/>
              </p:ext>
            </p:extLst>
          </p:nvPr>
        </p:nvGraphicFramePr>
        <p:xfrm>
          <a:off x="1259634" y="1915965"/>
          <a:ext cx="6096000" cy="2961640"/>
        </p:xfrm>
        <a:graphic>
          <a:graphicData uri="http://schemas.openxmlformats.org/drawingml/2006/table">
            <a:tbl>
              <a:tblPr firstRow="1" bandRow="1">
                <a:tableStyleId>{00A15C55-8517-42AA-B614-E9B94910E393}</a:tableStyleId>
              </a:tblPr>
              <a:tblGrid>
                <a:gridCol w="3048000"/>
                <a:gridCol w="3048000"/>
              </a:tblGrid>
              <a:tr h="370840">
                <a:tc>
                  <a:txBody>
                    <a:bodyPr/>
                    <a:lstStyle/>
                    <a:p>
                      <a:r>
                        <a:rPr lang="en-GB" dirty="0" smtClean="0"/>
                        <a:t>Band in marking criteria</a:t>
                      </a:r>
                      <a:endParaRPr lang="en-GB" dirty="0"/>
                    </a:p>
                  </a:txBody>
                  <a:tcPr/>
                </a:tc>
                <a:tc>
                  <a:txBody>
                    <a:bodyPr/>
                    <a:lstStyle/>
                    <a:p>
                      <a:r>
                        <a:rPr lang="en-GB" dirty="0" smtClean="0"/>
                        <a:t>Taxonomy</a:t>
                      </a:r>
                      <a:endParaRPr lang="en-GB" dirty="0"/>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5</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Highly-developed</a:t>
                      </a:r>
                    </a:p>
                    <a:p>
                      <a:r>
                        <a:rPr lang="en-GB" sz="1400" kern="1200" dirty="0" smtClean="0">
                          <a:solidFill>
                            <a:schemeClr val="tx1"/>
                          </a:solidFill>
                          <a:latin typeface="Arial" panose="020B0604020202020204" pitchFamily="34" charset="0"/>
                          <a:ea typeface="+mn-ea"/>
                          <a:cs typeface="Arial" panose="020B0604020202020204" pitchFamily="34" charset="0"/>
                        </a:rPr>
                        <a:t>Accomplished</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4</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Well-developed</a:t>
                      </a:r>
                    </a:p>
                    <a:p>
                      <a:r>
                        <a:rPr lang="en-GB" sz="1400" kern="1200" dirty="0" smtClean="0">
                          <a:solidFill>
                            <a:schemeClr val="tx1"/>
                          </a:solidFill>
                          <a:latin typeface="Arial" panose="020B0604020202020204" pitchFamily="34" charset="0"/>
                          <a:ea typeface="+mn-ea"/>
                          <a:cs typeface="Arial" panose="020B0604020202020204" pitchFamily="34" charset="0"/>
                        </a:rPr>
                        <a:t>Confident</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3</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Competent</a:t>
                      </a:r>
                    </a:p>
                    <a:p>
                      <a:r>
                        <a:rPr lang="en-GB" sz="1400" kern="1200" dirty="0" smtClean="0">
                          <a:solidFill>
                            <a:schemeClr val="tx1"/>
                          </a:solidFill>
                          <a:latin typeface="Arial" panose="020B0604020202020204" pitchFamily="34" charset="0"/>
                          <a:ea typeface="+mn-ea"/>
                          <a:cs typeface="Arial" panose="020B0604020202020204" pitchFamily="34" charset="0"/>
                        </a:rPr>
                        <a:t>Clear</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2</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Basic</a:t>
                      </a:r>
                    </a:p>
                    <a:p>
                      <a:r>
                        <a:rPr lang="en-GB" sz="1400" kern="1200" dirty="0" smtClean="0">
                          <a:solidFill>
                            <a:schemeClr val="tx1"/>
                          </a:solidFill>
                          <a:latin typeface="Arial" panose="020B0604020202020204" pitchFamily="34" charset="0"/>
                          <a:ea typeface="+mn-ea"/>
                          <a:cs typeface="Arial" panose="020B0604020202020204" pitchFamily="34" charset="0"/>
                        </a:rPr>
                        <a:t>Under-developed</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r h="370840">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Band 1</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c>
                  <a:txBody>
                    <a:bodyPr/>
                    <a:lstStyle/>
                    <a:p>
                      <a:r>
                        <a:rPr lang="en-GB" sz="1400" kern="1200" dirty="0" smtClean="0">
                          <a:solidFill>
                            <a:schemeClr val="tx1"/>
                          </a:solidFill>
                          <a:latin typeface="Arial" panose="020B0604020202020204" pitchFamily="34" charset="0"/>
                          <a:ea typeface="+mn-ea"/>
                          <a:cs typeface="Arial" panose="020B0604020202020204" pitchFamily="34" charset="0"/>
                        </a:rPr>
                        <a:t>Limited</a:t>
                      </a:r>
                    </a:p>
                    <a:p>
                      <a:r>
                        <a:rPr lang="en-GB" sz="1400" kern="1200" dirty="0" smtClean="0">
                          <a:solidFill>
                            <a:schemeClr val="tx1"/>
                          </a:solidFill>
                          <a:latin typeface="Arial" panose="020B0604020202020204" pitchFamily="34" charset="0"/>
                          <a:ea typeface="+mn-ea"/>
                          <a:cs typeface="Arial" panose="020B0604020202020204" pitchFamily="34" charset="0"/>
                        </a:rPr>
                        <a:t>Ineffective</a:t>
                      </a:r>
                      <a:endParaRPr lang="en-GB" sz="1400" kern="1200" dirty="0">
                        <a:solidFill>
                          <a:schemeClr val="tx1"/>
                        </a:solidFill>
                        <a:latin typeface="Arial" panose="020B0604020202020204" pitchFamily="34" charset="0"/>
                        <a:ea typeface="+mn-ea"/>
                        <a:cs typeface="Arial" panose="020B0604020202020204" pitchFamily="34" charset="0"/>
                      </a:endParaRPr>
                    </a:p>
                  </a:txBody>
                  <a:tcPr/>
                </a:tc>
              </a:tr>
            </a:tbl>
          </a:graphicData>
        </a:graphic>
      </p:graphicFrame>
      <p:cxnSp>
        <p:nvCxnSpPr>
          <p:cNvPr id="45" name="Straight Arrow Connector 44"/>
          <p:cNvCxnSpPr>
            <a:stCxn id="47" idx="0"/>
          </p:cNvCxnSpPr>
          <p:nvPr/>
        </p:nvCxnSpPr>
        <p:spPr>
          <a:xfrm flipV="1">
            <a:off x="1185896" y="2636912"/>
            <a:ext cx="306645" cy="231560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177784" y="4952515"/>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Bands are structured with the highest marks at the top of the marking grid (in Band 5) and the lowest at the bottom (in Band 1).</a:t>
            </a:r>
            <a:endParaRPr lang="en-GB" sz="1000" dirty="0">
              <a:latin typeface="Arial" panose="020B0604020202020204" pitchFamily="34" charset="0"/>
              <a:cs typeface="Arial" panose="020B0604020202020204" pitchFamily="34" charset="0"/>
            </a:endParaRPr>
          </a:p>
        </p:txBody>
      </p:sp>
      <p:cxnSp>
        <p:nvCxnSpPr>
          <p:cNvPr id="46" name="Straight Arrow Connector 45"/>
          <p:cNvCxnSpPr>
            <a:stCxn id="48" idx="0"/>
          </p:cNvCxnSpPr>
          <p:nvPr/>
        </p:nvCxnSpPr>
        <p:spPr>
          <a:xfrm flipV="1">
            <a:off x="3347864" y="2564906"/>
            <a:ext cx="1008112" cy="238761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3347864" y="3645024"/>
            <a:ext cx="1008112" cy="130749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stCxn id="48" idx="0"/>
          </p:cNvCxnSpPr>
          <p:nvPr/>
        </p:nvCxnSpPr>
        <p:spPr>
          <a:xfrm flipV="1">
            <a:off x="3347864" y="3140970"/>
            <a:ext cx="1008112" cy="1811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7" idx="0"/>
          </p:cNvCxnSpPr>
          <p:nvPr/>
        </p:nvCxnSpPr>
        <p:spPr>
          <a:xfrm flipH="1" flipV="1">
            <a:off x="4770023" y="4046743"/>
            <a:ext cx="792088" cy="1086067"/>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0"/>
          </p:cNvCxnSpPr>
          <p:nvPr/>
        </p:nvCxnSpPr>
        <p:spPr>
          <a:xfrm flipH="1" flipV="1">
            <a:off x="4932040" y="4583838"/>
            <a:ext cx="630071" cy="54897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432802" y="5119597"/>
            <a:ext cx="1872208" cy="80976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Under-developed </a:t>
            </a:r>
            <a:r>
              <a:rPr lang="en-GB" sz="1000" dirty="0">
                <a:latin typeface="Arial" panose="020B0604020202020204" pitchFamily="34" charset="0"/>
                <a:cs typeface="Arial" panose="020B0604020202020204" pitchFamily="34" charset="0"/>
              </a:rPr>
              <a:t>and </a:t>
            </a:r>
            <a:r>
              <a:rPr lang="en-GB" sz="1000" dirty="0" smtClean="0">
                <a:latin typeface="Arial" panose="020B0604020202020204" pitchFamily="34" charset="0"/>
                <a:cs typeface="Arial" panose="020B0604020202020204" pitchFamily="34" charset="0"/>
              </a:rPr>
              <a:t>ineffective </a:t>
            </a:r>
            <a:r>
              <a:rPr lang="en-GB" sz="1000" dirty="0">
                <a:latin typeface="Arial" panose="020B0604020202020204" pitchFamily="34" charset="0"/>
                <a:cs typeface="Arial" panose="020B0604020202020204" pitchFamily="34" charset="0"/>
              </a:rPr>
              <a:t>are used in Bands 1 and 2 </a:t>
            </a:r>
            <a:r>
              <a:rPr lang="en-GB" sz="1000" dirty="0" smtClean="0">
                <a:latin typeface="Arial" panose="020B0604020202020204" pitchFamily="34" charset="0"/>
                <a:cs typeface="Arial" panose="020B0604020202020204" pitchFamily="34" charset="0"/>
              </a:rPr>
              <a:t>in the </a:t>
            </a:r>
            <a:r>
              <a:rPr lang="en-GB" sz="1000" dirty="0">
                <a:latin typeface="Arial" panose="020B0604020202020204" pitchFamily="34" charset="0"/>
                <a:cs typeface="Arial" panose="020B0604020202020204" pitchFamily="34" charset="0"/>
              </a:rPr>
              <a:t>marking </a:t>
            </a:r>
            <a:r>
              <a:rPr lang="en-GB" sz="1000" dirty="0" smtClean="0">
                <a:latin typeface="Arial" panose="020B0604020202020204" pitchFamily="34" charset="0"/>
                <a:cs typeface="Arial" panose="020B0604020202020204" pitchFamily="34" charset="0"/>
              </a:rPr>
              <a:t>grids for AO2 only.</a:t>
            </a:r>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5796136" y="4285105"/>
            <a:ext cx="1572770" cy="83449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33" idx="0"/>
          </p:cNvCxnSpPr>
          <p:nvPr/>
        </p:nvCxnSpPr>
        <p:spPr>
          <a:xfrm flipH="1" flipV="1">
            <a:off x="5247075" y="4702351"/>
            <a:ext cx="2121831" cy="4172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762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subTnLst>
                                    <p:set>
                                      <p:cBhvr override="childStyle">
                                        <p:cTn dur="1" fill="hold" display="0" masterRel="nextClick" afterEffect="1"/>
                                        <p:tgtEl>
                                          <p:spTgt spid="51"/>
                                        </p:tgtEl>
                                        <p:attrNameLst>
                                          <p:attrName>style.visibility</p:attrName>
                                        </p:attrNameLst>
                                      </p:cBhvr>
                                      <p:to>
                                        <p:strVal val="hidden"/>
                                      </p:to>
                                    </p:set>
                                  </p:subTnLst>
                                </p:cTn>
                              </p:par>
                              <p:par>
                                <p:cTn id="22" presetID="10" presetClass="entr" presetSubtype="0" fill="hold"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500"/>
                                        <p:tgtEl>
                                          <p:spTgt spid="41"/>
                                        </p:tgtEl>
                                      </p:cBhvr>
                                    </p:animEffect>
                                  </p:childTnLst>
                                  <p:subTnLst>
                                    <p:set>
                                      <p:cBhvr override="childStyle">
                                        <p:cTn dur="1" fill="hold" display="0" masterRel="nextClick" afterEffect="1"/>
                                        <p:tgtEl>
                                          <p:spTgt spid="41"/>
                                        </p:tgtEl>
                                        <p:attrNameLst>
                                          <p:attrName>style.visibility</p:attrName>
                                        </p:attrNameLst>
                                      </p:cBhvr>
                                      <p:to>
                                        <p:strVal val="hidden"/>
                                      </p:to>
                                    </p:set>
                                  </p:sub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1" presetID="10" presetClass="entr" presetSubtype="0" fill="hold" nodeType="withEffect">
                                  <p:stCondLst>
                                    <p:cond delay="0"/>
                                  </p:stCondLst>
                                  <p:childTnLst>
                                    <p:set>
                                      <p:cBhvr>
                                        <p:cTn id="42" dur="1" fill="hold">
                                          <p:stCondLst>
                                            <p:cond delay="0"/>
                                          </p:stCondLst>
                                        </p:cTn>
                                        <p:tgtEl>
                                          <p:spTgt spid="114"/>
                                        </p:tgtEl>
                                        <p:attrNameLst>
                                          <p:attrName>style.visibility</p:attrName>
                                        </p:attrNameLst>
                                      </p:cBhvr>
                                      <p:to>
                                        <p:strVal val="visible"/>
                                      </p:to>
                                    </p:set>
                                    <p:animEffect transition="in" filter="fade">
                                      <p:cBhvr>
                                        <p:cTn id="43" dur="500"/>
                                        <p:tgtEl>
                                          <p:spTgt spid="114"/>
                                        </p:tgtEl>
                                      </p:cBhvr>
                                    </p:animEffect>
                                  </p:childTnLst>
                                  <p:subTnLst>
                                    <p:set>
                                      <p:cBhvr override="childStyle">
                                        <p:cTn dur="1" fill="hold" display="0" masterRel="nextClick" afterEffect="1"/>
                                        <p:tgtEl>
                                          <p:spTgt spid="114"/>
                                        </p:tgtEl>
                                        <p:attrNameLst>
                                          <p:attrName>style.visibility</p:attrName>
                                        </p:attrNameLst>
                                      </p:cBhvr>
                                      <p:to>
                                        <p:strVal val="hidden"/>
                                      </p:to>
                                    </p:set>
                                  </p:subTnLst>
                                </p:cTn>
                              </p:par>
                              <p:par>
                                <p:cTn id="44" presetID="10" presetClass="entr" presetSubtype="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fade">
                                      <p:cBhvr>
                                        <p:cTn id="46"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48" grpId="0" animBg="1"/>
      <p:bldP spid="47" grpId="0" animBg="1"/>
      <p:bldP spid="3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Section 3f: Marking </a:t>
            </a:r>
            <a:r>
              <a:rPr lang="en-US" sz="1400" b="1" dirty="0"/>
              <a:t>criteria</a:t>
            </a:r>
          </a:p>
          <a:p>
            <a:pPr marL="0" indent="0">
              <a:buNone/>
            </a:pPr>
            <a:r>
              <a:rPr lang="en-US" sz="1400" b="1" dirty="0"/>
              <a:t> </a:t>
            </a:r>
          </a:p>
          <a:p>
            <a:pPr marL="0" indent="0">
              <a:buNone/>
            </a:pPr>
            <a:r>
              <a:rPr lang="en-US" sz="1400" dirty="0"/>
              <a:t>The following table shows where Assessment Objectives are targeted in this component and which evidence it is related to. </a:t>
            </a:r>
          </a:p>
          <a:p>
            <a:pPr marL="0" indent="0">
              <a:buNone/>
            </a:pPr>
            <a:endParaRPr lang="en-US" sz="1400" b="1" dirty="0" smtClean="0"/>
          </a:p>
          <a:p>
            <a:pPr marL="0" indent="0">
              <a:buNone/>
            </a:pPr>
            <a:endParaRPr lang="en-US" sz="1400" b="1" dirty="0" smtClean="0"/>
          </a:p>
        </p:txBody>
      </p:sp>
      <p:sp>
        <p:nvSpPr>
          <p:cNvPr id="31" name="Rounded Rectangle 30"/>
          <p:cNvSpPr/>
          <p:nvPr/>
        </p:nvSpPr>
        <p:spPr>
          <a:xfrm>
            <a:off x="7111859" y="3803731"/>
            <a:ext cx="1652441" cy="66131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row of this table is assessed in a separate marking grid. </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7039343" y="4634604"/>
            <a:ext cx="1709121" cy="66660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AO4 is marked holistically across both the research report and portfolio.</a:t>
            </a:r>
            <a:endParaRPr lang="en-GB" sz="1000" dirty="0">
              <a:latin typeface="Arial" panose="020B0604020202020204" pitchFamily="34" charset="0"/>
              <a:cs typeface="Arial" panose="020B0604020202020204" pitchFamily="34" charset="0"/>
            </a:endParaRPr>
          </a:p>
        </p:txBody>
      </p:sp>
      <p:sp>
        <p:nvSpPr>
          <p:cNvPr id="47" name="Rounded Rectangle 46"/>
          <p:cNvSpPr/>
          <p:nvPr/>
        </p:nvSpPr>
        <p:spPr>
          <a:xfrm>
            <a:off x="7051915" y="1916832"/>
            <a:ext cx="2016224" cy="72272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the Assessment </a:t>
            </a:r>
            <a:r>
              <a:rPr lang="en-GB" sz="1000" dirty="0">
                <a:latin typeface="Arial" panose="020B0604020202020204" pitchFamily="34" charset="0"/>
                <a:cs typeface="Arial" panose="020B0604020202020204" pitchFamily="34" charset="0"/>
              </a:rPr>
              <a:t>O</a:t>
            </a:r>
            <a:r>
              <a:rPr lang="en-GB" sz="1000" dirty="0" smtClean="0">
                <a:latin typeface="Arial" panose="020B0604020202020204" pitchFamily="34" charset="0"/>
                <a:cs typeface="Arial" panose="020B0604020202020204" pitchFamily="34" charset="0"/>
              </a:rPr>
              <a:t>bjective which is being assessed as part of this component.</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7111859" y="2881291"/>
            <a:ext cx="1800200" cy="69172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where this Assessment Objective is assessed in the work submitted by the candidate.</a:t>
            </a:r>
          </a:p>
        </p:txBody>
      </p:sp>
      <p:graphicFrame>
        <p:nvGraphicFramePr>
          <p:cNvPr id="7" name="Table 6"/>
          <p:cNvGraphicFramePr>
            <a:graphicFrameLocks noGrp="1"/>
          </p:cNvGraphicFramePr>
          <p:nvPr>
            <p:extLst>
              <p:ext uri="{D42A27DB-BD31-4B8C-83A1-F6EECF244321}">
                <p14:modId xmlns:p14="http://schemas.microsoft.com/office/powerpoint/2010/main" val="2681754781"/>
              </p:ext>
            </p:extLst>
          </p:nvPr>
        </p:nvGraphicFramePr>
        <p:xfrm>
          <a:off x="539552" y="1916832"/>
          <a:ext cx="6354706" cy="3528392"/>
        </p:xfrm>
        <a:graphic>
          <a:graphicData uri="http://schemas.openxmlformats.org/drawingml/2006/table">
            <a:tbl>
              <a:tblPr firstRow="1" bandRow="1">
                <a:tableStyleId>{00A15C55-8517-42AA-B614-E9B94910E393}</a:tableStyleId>
              </a:tblPr>
              <a:tblGrid>
                <a:gridCol w="4044353"/>
                <a:gridCol w="2310353"/>
              </a:tblGrid>
              <a:tr h="236955">
                <a:tc>
                  <a:txBody>
                    <a:bodyPr/>
                    <a:lstStyle/>
                    <a:p>
                      <a:pPr>
                        <a:lnSpc>
                          <a:spcPts val="1300"/>
                        </a:lnSpc>
                        <a:spcBef>
                          <a:spcPts val="1000"/>
                        </a:spcBef>
                        <a:spcAft>
                          <a:spcPts val="1000"/>
                        </a:spcAft>
                      </a:pPr>
                      <a:r>
                        <a:rPr lang="en-GB" sz="1400" dirty="0">
                          <a:effectLst/>
                          <a:latin typeface="Arial" panose="020B0604020202020204" pitchFamily="34" charset="0"/>
                          <a:cs typeface="Arial" panose="020B0604020202020204" pitchFamily="34" charset="0"/>
                        </a:rPr>
                        <a:t>Assessment Objective</a:t>
                      </a:r>
                      <a:endParaRPr lang="en-GB" sz="14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400">
                          <a:effectLst/>
                          <a:latin typeface="Arial" panose="020B0604020202020204" pitchFamily="34" charset="0"/>
                          <a:cs typeface="Arial" panose="020B0604020202020204" pitchFamily="34" charset="0"/>
                        </a:rPr>
                        <a:t>Evidence submitted</a:t>
                      </a:r>
                      <a:endParaRPr lang="en-GB" sz="1400">
                        <a:effectLst/>
                        <a:latin typeface="Arial" panose="020B0604020202020204" pitchFamily="34" charset="0"/>
                        <a:ea typeface="Times New Roman"/>
                        <a:cs typeface="Arial" panose="020B0604020202020204" pitchFamily="34" charset="0"/>
                      </a:endParaRPr>
                    </a:p>
                  </a:txBody>
                  <a:tcPr/>
                </a:tc>
              </a:tr>
              <a:tr h="823893">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AO1 – Create and develop ideas to communicate meaning as part of the theatre-making process, making connections between dramatic theory and practice</a:t>
                      </a:r>
                      <a:endParaRPr lang="en-GB" sz="12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Research report</a:t>
                      </a:r>
                      <a:endParaRPr lang="en-GB" sz="1200" dirty="0">
                        <a:effectLst/>
                        <a:latin typeface="Arial" panose="020B0604020202020204" pitchFamily="34" charset="0"/>
                        <a:ea typeface="Times New Roman"/>
                        <a:cs typeface="Arial" panose="020B0604020202020204" pitchFamily="34" charset="0"/>
                      </a:endParaRPr>
                    </a:p>
                  </a:txBody>
                  <a:tcPr/>
                </a:tc>
              </a:tr>
              <a:tr h="823893">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AO1 – Create and develop ideas to communicate meaning as part of the theatre-making process, making connections between dramatic theory and practice</a:t>
                      </a:r>
                      <a:endParaRPr lang="en-GB" sz="12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Portfolio</a:t>
                      </a:r>
                      <a:endParaRPr lang="en-GB" sz="1200" dirty="0">
                        <a:effectLst/>
                        <a:latin typeface="Arial" panose="020B0604020202020204" pitchFamily="34" charset="0"/>
                        <a:ea typeface="Times New Roman"/>
                        <a:cs typeface="Arial" panose="020B0604020202020204" pitchFamily="34" charset="0"/>
                      </a:endParaRPr>
                    </a:p>
                  </a:txBody>
                  <a:tcPr/>
                </a:tc>
              </a:tr>
              <a:tr h="543946">
                <a:tc>
                  <a:txBody>
                    <a:bodyPr/>
                    <a:lstStyle/>
                    <a:p>
                      <a:pPr>
                        <a:lnSpc>
                          <a:spcPts val="1300"/>
                        </a:lnSpc>
                        <a:spcBef>
                          <a:spcPts val="1000"/>
                        </a:spcBef>
                        <a:spcAft>
                          <a:spcPts val="1000"/>
                        </a:spcAft>
                      </a:pPr>
                      <a:r>
                        <a:rPr lang="en-GB" sz="1200">
                          <a:effectLst/>
                          <a:latin typeface="Arial" panose="020B0604020202020204" pitchFamily="34" charset="0"/>
                          <a:cs typeface="Arial" panose="020B0604020202020204" pitchFamily="34" charset="0"/>
                        </a:rPr>
                        <a:t>AO4 – Analyse and evaluate their own work and the work of others</a:t>
                      </a:r>
                      <a:endParaRPr lang="en-GB" sz="120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Research report and portfolio</a:t>
                      </a:r>
                      <a:endParaRPr lang="en-GB" sz="1200" dirty="0">
                        <a:effectLst/>
                        <a:latin typeface="Arial" panose="020B0604020202020204" pitchFamily="34" charset="0"/>
                        <a:ea typeface="Times New Roman"/>
                        <a:cs typeface="Arial" panose="020B0604020202020204" pitchFamily="34" charset="0"/>
                      </a:endParaRPr>
                    </a:p>
                  </a:txBody>
                  <a:tcPr/>
                </a:tc>
              </a:tr>
              <a:tr h="554354">
                <a:tc>
                  <a:txBody>
                    <a:bodyPr/>
                    <a:lstStyle/>
                    <a:p>
                      <a:pPr>
                        <a:lnSpc>
                          <a:spcPts val="1300"/>
                        </a:lnSpc>
                        <a:spcBef>
                          <a:spcPts val="1000"/>
                        </a:spcBef>
                        <a:spcAft>
                          <a:spcPts val="1000"/>
                        </a:spcAft>
                      </a:pPr>
                      <a:r>
                        <a:rPr lang="en-GB" sz="1200">
                          <a:effectLst/>
                          <a:latin typeface="Arial" panose="020B0604020202020204" pitchFamily="34" charset="0"/>
                          <a:cs typeface="Arial" panose="020B0604020202020204" pitchFamily="34" charset="0"/>
                        </a:rPr>
                        <a:t>AO2 – Apply theatrical skills to realise artistic intentions in live performance</a:t>
                      </a:r>
                      <a:endParaRPr lang="en-GB" sz="120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Performance</a:t>
                      </a:r>
                      <a:endParaRPr lang="en-GB" sz="1200" dirty="0">
                        <a:effectLst/>
                        <a:latin typeface="Arial" panose="020B0604020202020204" pitchFamily="34" charset="0"/>
                        <a:ea typeface="Times New Roman"/>
                        <a:cs typeface="Arial" panose="020B0604020202020204" pitchFamily="34" charset="0"/>
                      </a:endParaRPr>
                    </a:p>
                  </a:txBody>
                  <a:tcPr/>
                </a:tc>
              </a:tr>
              <a:tr h="525766">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AO2 – Apply theatrical skills to realise artistic intentions in live performance</a:t>
                      </a:r>
                      <a:endParaRPr lang="en-GB" sz="1200" dirty="0">
                        <a:effectLst/>
                        <a:latin typeface="Arial" panose="020B0604020202020204" pitchFamily="34" charset="0"/>
                        <a:ea typeface="Times New Roman"/>
                        <a:cs typeface="Arial" panose="020B0604020202020204" pitchFamily="34" charset="0"/>
                      </a:endParaRPr>
                    </a:p>
                  </a:txBody>
                  <a:tcP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Performance</a:t>
                      </a:r>
                      <a:endParaRPr lang="en-GB" sz="1200" dirty="0">
                        <a:effectLst/>
                        <a:latin typeface="Arial" panose="020B0604020202020204" pitchFamily="34" charset="0"/>
                        <a:ea typeface="Times New Roman"/>
                        <a:cs typeface="Arial" panose="020B0604020202020204" pitchFamily="34" charset="0"/>
                      </a:endParaRPr>
                    </a:p>
                  </a:txBody>
                  <a:tcPr/>
                </a:tc>
              </a:tr>
            </a:tbl>
          </a:graphicData>
        </a:graphic>
      </p:graphicFrame>
      <p:cxnSp>
        <p:nvCxnSpPr>
          <p:cNvPr id="45" name="Straight Arrow Connector 44"/>
          <p:cNvCxnSpPr>
            <a:stCxn id="47" idx="1"/>
          </p:cNvCxnSpPr>
          <p:nvPr/>
        </p:nvCxnSpPr>
        <p:spPr>
          <a:xfrm flipH="1" flipV="1">
            <a:off x="3779912" y="2060848"/>
            <a:ext cx="3272003" cy="21734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1"/>
          </p:cNvCxnSpPr>
          <p:nvPr/>
        </p:nvCxnSpPr>
        <p:spPr>
          <a:xfrm flipH="1" flipV="1">
            <a:off x="5868144" y="2420888"/>
            <a:ext cx="1243715" cy="80626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1"/>
          </p:cNvCxnSpPr>
          <p:nvPr/>
        </p:nvCxnSpPr>
        <p:spPr>
          <a:xfrm flipH="1" flipV="1">
            <a:off x="5940152" y="3384926"/>
            <a:ext cx="1171707" cy="74946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1"/>
          </p:cNvCxnSpPr>
          <p:nvPr/>
        </p:nvCxnSpPr>
        <p:spPr>
          <a:xfrm flipH="1" flipV="1">
            <a:off x="5415913" y="4178462"/>
            <a:ext cx="1623430" cy="7894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7083518" y="5157192"/>
            <a:ext cx="1709121" cy="81948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The marks awarded for each marking grid are added together to give the total mark for the component.</a:t>
            </a:r>
          </a:p>
        </p:txBody>
      </p:sp>
      <p:cxnSp>
        <p:nvCxnSpPr>
          <p:cNvPr id="15" name="Straight Arrow Connector 14"/>
          <p:cNvCxnSpPr>
            <a:stCxn id="14" idx="1"/>
          </p:cNvCxnSpPr>
          <p:nvPr/>
        </p:nvCxnSpPr>
        <p:spPr>
          <a:xfrm flipH="1" flipV="1">
            <a:off x="5652121" y="5260172"/>
            <a:ext cx="1431397" cy="3067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245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fade">
                                      <p:cBhvr>
                                        <p:cTn id="15"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fade">
                                      <p:cBhvr>
                                        <p:cTn id="1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47" grpId="0" animBg="1"/>
      <p:bldP spid="48"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AO1 Research Report</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332148"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 process of creating drama and theatre.</a:t>
            </a:r>
            <a:endParaRPr lang="en-GB" sz="1000" dirty="0">
              <a:latin typeface="Arial" panose="020B0604020202020204" pitchFamily="34" charset="0"/>
              <a:cs typeface="Arial" panose="020B0604020202020204" pitchFamily="34" charset="0"/>
            </a:endParaRPr>
          </a:p>
        </p:txBody>
      </p:sp>
      <p:sp>
        <p:nvSpPr>
          <p:cNvPr id="43" name="Rounded Rectangle 42"/>
          <p:cNvSpPr/>
          <p:nvPr/>
        </p:nvSpPr>
        <p:spPr>
          <a:xfrm>
            <a:off x="1547665" y="4898414"/>
            <a:ext cx="1368152" cy="83514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Band 5 contains the maximum mark available for this section of the work.</a:t>
            </a:r>
            <a:endParaRPr lang="en-GB" sz="1000" dirty="0" smtClean="0">
              <a:effectLst/>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198079228"/>
              </p:ext>
            </p:extLst>
          </p:nvPr>
        </p:nvGraphicFramePr>
        <p:xfrm>
          <a:off x="467544" y="1844824"/>
          <a:ext cx="8208912" cy="2698248"/>
        </p:xfrm>
        <a:graphic>
          <a:graphicData uri="http://schemas.openxmlformats.org/drawingml/2006/table">
            <a:tbl>
              <a:tblPr>
                <a:tableStyleId>{00A15C55-8517-42AA-B614-E9B94910E393}</a:tableStyleId>
              </a:tblPr>
              <a:tblGrid>
                <a:gridCol w="792088"/>
                <a:gridCol w="788106"/>
                <a:gridCol w="6628718"/>
              </a:tblGrid>
              <a:tr h="2698248">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AO1 </a:t>
                      </a:r>
                    </a:p>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Research Report</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17–20 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Highly developed research on the chosen practitioners, demonstrating a highly developed understanding of the social, cultural and historical context of the time they were/are working. </a:t>
                      </a:r>
                    </a:p>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Accomplished practical exploration of the exercises on their chosen practitioner.</a:t>
                      </a:r>
                    </a:p>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Accomplished practical use of the working methodologies of the chosen practitioner in creating, developing and rehearsing a performance text.</a:t>
                      </a:r>
                    </a:p>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Highly developed research into the social, cultural and historical context of the text, performance conditions and the playwright to inform the theatre-making process.</a:t>
                      </a:r>
                    </a:p>
                    <a:p>
                      <a:pPr>
                        <a:lnSpc>
                          <a:spcPts val="1300"/>
                        </a:lnSpc>
                        <a:spcBef>
                          <a:spcPts val="1000"/>
                        </a:spcBef>
                        <a:spcAft>
                          <a:spcPts val="1000"/>
                        </a:spcAft>
                      </a:pPr>
                      <a:r>
                        <a:rPr lang="en-GB" sz="1200" i="1" dirty="0">
                          <a:effectLst/>
                          <a:latin typeface="Arial" panose="020B0604020202020204" pitchFamily="34" charset="0"/>
                          <a:cs typeface="Arial" panose="020B0604020202020204" pitchFamily="34" charset="0"/>
                        </a:rPr>
                        <a:t>There is a highly developed and sustained line of reasoning which is coherent and logically structured. The information presented is entirely relevant and substantiated.</a:t>
                      </a:r>
                      <a:endParaRPr lang="en-GB" sz="1200" i="1" dirty="0">
                        <a:effectLst/>
                        <a:latin typeface="Arial" panose="020B0604020202020204" pitchFamily="34" charset="0"/>
                        <a:ea typeface="Times New Roman"/>
                        <a:cs typeface="Arial" panose="020B0604020202020204" pitchFamily="34" charset="0"/>
                      </a:endParaRPr>
                    </a:p>
                  </a:txBody>
                  <a:tcPr marL="68580" marR="68580" marT="0" marB="0" anchor="ctr"/>
                </a:tc>
              </a:tr>
            </a:tbl>
          </a:graphicData>
        </a:graphic>
      </p:graphicFrame>
      <p:cxnSp>
        <p:nvCxnSpPr>
          <p:cNvPr id="22" name="Straight Arrow Connector 21"/>
          <p:cNvCxnSpPr>
            <a:stCxn id="21" idx="0"/>
          </p:cNvCxnSpPr>
          <p:nvPr/>
        </p:nvCxnSpPr>
        <p:spPr>
          <a:xfrm flipH="1" flipV="1">
            <a:off x="683568" y="3068960"/>
            <a:ext cx="301742" cy="162991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3" idx="0"/>
          </p:cNvCxnSpPr>
          <p:nvPr/>
        </p:nvCxnSpPr>
        <p:spPr>
          <a:xfrm flipH="1" flipV="1">
            <a:off x="1651385" y="3645024"/>
            <a:ext cx="580356" cy="125339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941563" y="3458688"/>
            <a:ext cx="1482415" cy="108438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2695685" y="4543071"/>
            <a:ext cx="1456586"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20 and is worth 17% of the component (10% of the qualification).</a:t>
            </a:r>
            <a:endParaRPr lang="en-GB" sz="1000" dirty="0">
              <a:latin typeface="Arial" panose="020B0604020202020204" pitchFamily="34" charset="0"/>
              <a:cs typeface="Arial" panose="020B0604020202020204" pitchFamily="34" charset="0"/>
            </a:endParaRPr>
          </a:p>
        </p:txBody>
      </p:sp>
      <p:cxnSp>
        <p:nvCxnSpPr>
          <p:cNvPr id="45" name="Straight Arrow Connector 44"/>
          <p:cNvCxnSpPr>
            <a:stCxn id="47" idx="0"/>
          </p:cNvCxnSpPr>
          <p:nvPr/>
        </p:nvCxnSpPr>
        <p:spPr>
          <a:xfrm flipV="1">
            <a:off x="1831555" y="2348880"/>
            <a:ext cx="724221" cy="252028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2316067" y="4712511"/>
            <a:ext cx="1679869" cy="79118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their understanding of the work of practitioners.</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156002" y="2348880"/>
            <a:ext cx="877223" cy="236363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594613" y="2780928"/>
            <a:ext cx="1301423" cy="202934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851920" y="4810268"/>
            <a:ext cx="2088232" cy="923293"/>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In the research report, candidates should write about their practical work completed as part of their exploration of practitioners.</a:t>
            </a:r>
          </a:p>
          <a:p>
            <a:endParaRPr lang="en-GB" sz="1000" dirty="0">
              <a:latin typeface="Arial" panose="020B0604020202020204" pitchFamily="34" charset="0"/>
              <a:cs typeface="Arial" panose="020B0604020202020204" pitchFamily="34" charset="0"/>
            </a:endParaRPr>
          </a:p>
        </p:txBody>
      </p:sp>
      <p:cxnSp>
        <p:nvCxnSpPr>
          <p:cNvPr id="46" name="Straight Arrow Connector 45"/>
          <p:cNvCxnSpPr>
            <a:stCxn id="48" idx="0"/>
          </p:cNvCxnSpPr>
          <p:nvPr/>
        </p:nvCxnSpPr>
        <p:spPr>
          <a:xfrm flipH="1" flipV="1">
            <a:off x="4283968" y="3284984"/>
            <a:ext cx="1908212" cy="157428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5292080" y="4859265"/>
            <a:ext cx="1800200" cy="99039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links the work on practitioners with the work the candidates have completed exploring their performance text.</a:t>
            </a:r>
          </a:p>
        </p:txBody>
      </p:sp>
      <p:sp>
        <p:nvSpPr>
          <p:cNvPr id="56" name="Rounded Rectangle 55"/>
          <p:cNvSpPr/>
          <p:nvPr/>
        </p:nvSpPr>
        <p:spPr>
          <a:xfrm>
            <a:off x="7032886" y="4810268"/>
            <a:ext cx="1679869" cy="79118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their understanding of the performance text.</a:t>
            </a:r>
            <a:endParaRPr lang="en-GB" sz="1000" dirty="0">
              <a:latin typeface="Arial" panose="020B0604020202020204" pitchFamily="34" charset="0"/>
              <a:cs typeface="Arial" panose="020B0604020202020204" pitchFamily="34" charset="0"/>
            </a:endParaRPr>
          </a:p>
        </p:txBody>
      </p:sp>
      <p:cxnSp>
        <p:nvCxnSpPr>
          <p:cNvPr id="57" name="Straight Arrow Connector 56"/>
          <p:cNvCxnSpPr>
            <a:stCxn id="56" idx="0"/>
          </p:cNvCxnSpPr>
          <p:nvPr/>
        </p:nvCxnSpPr>
        <p:spPr>
          <a:xfrm flipH="1" flipV="1">
            <a:off x="6372200" y="3883915"/>
            <a:ext cx="1500621" cy="92635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2558346" y="5108103"/>
            <a:ext cx="2949758" cy="86470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research report assesses </a:t>
            </a:r>
            <a:r>
              <a:rPr lang="en-GB" sz="1000" i="1" dirty="0" smtClean="0">
                <a:latin typeface="Arial" panose="020B0604020202020204" pitchFamily="34" charset="0"/>
                <a:cs typeface="Arial" panose="020B0604020202020204" pitchFamily="34" charset="0"/>
              </a:rPr>
              <a:t>extended response</a:t>
            </a:r>
            <a:r>
              <a:rPr lang="en-GB" sz="1000" dirty="0" smtClean="0">
                <a:latin typeface="Arial" panose="020B0604020202020204" pitchFamily="34" charset="0"/>
                <a:cs typeface="Arial" panose="020B0604020202020204" pitchFamily="34" charset="0"/>
              </a:rPr>
              <a:t>. This is the candidate’s ability to structure their response. In the marking grids, the criteria for extended response is in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0"/>
          </p:cNvCxnSpPr>
          <p:nvPr/>
        </p:nvCxnSpPr>
        <p:spPr>
          <a:xfrm flipH="1" flipV="1">
            <a:off x="3938452" y="4543071"/>
            <a:ext cx="94773" cy="5650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823443" y="4869160"/>
            <a:ext cx="2016224" cy="10801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descriptors in the marking grid will target the same set of skills across all the bands. The differentiation in demand is mainly in the taxonomy used in the marking grid.</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74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fade">
                                      <p:cBhvr>
                                        <p:cTn id="55"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46"/>
                                        </p:tgtEl>
                                        <p:attrNameLst>
                                          <p:attrName>style.visibility</p:attrName>
                                        </p:attrNameLst>
                                      </p:cBhvr>
                                      <p:to>
                                        <p:strVal val="visible"/>
                                      </p:to>
                                    </p:set>
                                    <p:animEffect transition="in" filter="fade">
                                      <p:cBhvr>
                                        <p:cTn id="58"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72" presetID="10"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3" grpId="0" animBg="1"/>
      <p:bldP spid="39" grpId="0" animBg="1"/>
      <p:bldP spid="17" grpId="0" animBg="1"/>
      <p:bldP spid="33" grpId="0" animBg="1"/>
      <p:bldP spid="48" grpId="0" animBg="1"/>
      <p:bldP spid="56" grpId="0" animBg="1"/>
      <p:bldP spid="31" grpId="0" animBg="1"/>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AO1 Portfolio</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332148"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 process of creating drama and theatre.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6317056"/>
              </p:ext>
            </p:extLst>
          </p:nvPr>
        </p:nvGraphicFramePr>
        <p:xfrm>
          <a:off x="467544" y="1844824"/>
          <a:ext cx="8208912" cy="2382822"/>
        </p:xfrm>
        <a:graphic>
          <a:graphicData uri="http://schemas.openxmlformats.org/drawingml/2006/table">
            <a:tbl>
              <a:tblPr>
                <a:tableStyleId>{00A15C55-8517-42AA-B614-E9B94910E393}</a:tableStyleId>
              </a:tblPr>
              <a:tblGrid>
                <a:gridCol w="718270"/>
                <a:gridCol w="861924"/>
                <a:gridCol w="6628718"/>
              </a:tblGrid>
              <a:tr h="2382822">
                <a:tc>
                  <a:txBody>
                    <a:bodyPr/>
                    <a:lstStyle/>
                    <a:p>
                      <a:pP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AO1 </a:t>
                      </a:r>
                    </a:p>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Portfolio</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17–20 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connections between the work of others and the development of the performance. </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narrative of the learner’s journey through the creating and developing for a performance from a text to an audience.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development of an experimental and collaborative approach to creating and developing a performance.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connections between theory and practice when creating and developing the text performance.</a:t>
                      </a:r>
                    </a:p>
                  </a:txBody>
                  <a:tcPr marL="68580" marR="68580" marT="0" marB="0" anchor="ctr"/>
                </a:tc>
              </a:tr>
            </a:tbl>
          </a:graphicData>
        </a:graphic>
      </p:graphicFrame>
      <p:cxnSp>
        <p:nvCxnSpPr>
          <p:cNvPr id="22" name="Straight Arrow Connector 21"/>
          <p:cNvCxnSpPr>
            <a:stCxn id="21" idx="0"/>
          </p:cNvCxnSpPr>
          <p:nvPr/>
        </p:nvCxnSpPr>
        <p:spPr>
          <a:xfrm flipH="1" flipV="1">
            <a:off x="683568" y="2913861"/>
            <a:ext cx="301742" cy="17850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651384" y="3458688"/>
            <a:ext cx="438411" cy="116910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20 and is worth 17% of the component (10%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16067" y="4712510"/>
            <a:ext cx="1679869" cy="123676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how they have used their knowledge of practitioners whilst developing their text performance.</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156002" y="2204866"/>
            <a:ext cx="119854" cy="250764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707904" y="2913862"/>
            <a:ext cx="1188132" cy="189640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4572000" y="3458690"/>
            <a:ext cx="1692188" cy="135157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5724130" y="4043241"/>
            <a:ext cx="2031486" cy="76702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851920" y="4810268"/>
            <a:ext cx="2088232" cy="103938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In the portfolio, candidates should write about their rehearsal and practical work completed as part of their preparation for their text performance.</a:t>
            </a:r>
          </a:p>
          <a:p>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004048" y="4810268"/>
            <a:ext cx="2520280" cy="11390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links with the work candidates have completed in preparation for their performance.</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includes work that has been amended and refined and may not appear in the final performance.</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6798476" y="4810267"/>
            <a:ext cx="1914280" cy="113901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how their understanding of practitioners and the performance text has influenced their preparation for their performance.</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3719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17" grpId="0" animBg="1"/>
      <p:bldP spid="33" grpId="0" animBg="1"/>
      <p:bldP spid="48" grpId="0" animBg="1"/>
      <p:bldP spid="5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AO4 Research Report and Portfolio</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graphicFrame>
        <p:nvGraphicFramePr>
          <p:cNvPr id="2" name="Table 1"/>
          <p:cNvGraphicFramePr>
            <a:graphicFrameLocks noGrp="1"/>
          </p:cNvGraphicFramePr>
          <p:nvPr>
            <p:extLst>
              <p:ext uri="{D42A27DB-BD31-4B8C-83A1-F6EECF244321}">
                <p14:modId xmlns:p14="http://schemas.microsoft.com/office/powerpoint/2010/main" val="913046778"/>
              </p:ext>
            </p:extLst>
          </p:nvPr>
        </p:nvGraphicFramePr>
        <p:xfrm>
          <a:off x="467544" y="1844823"/>
          <a:ext cx="8208912" cy="2782967"/>
        </p:xfrm>
        <a:graphic>
          <a:graphicData uri="http://schemas.openxmlformats.org/drawingml/2006/table">
            <a:tbl>
              <a:tblPr>
                <a:tableStyleId>{00A15C55-8517-42AA-B614-E9B94910E393}</a:tableStyleId>
              </a:tblPr>
              <a:tblGrid>
                <a:gridCol w="864096"/>
                <a:gridCol w="716098"/>
                <a:gridCol w="6628718"/>
              </a:tblGrid>
              <a:tr h="2782967">
                <a:tc>
                  <a:txBody>
                    <a:bodyPr/>
                    <a:lstStyle/>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AO4 </a:t>
                      </a:r>
                      <a:endParaRPr lang="en-GB" sz="1200" dirty="0">
                        <a:effectLst/>
                        <a:latin typeface="Arial" panose="020B0604020202020204" pitchFamily="34" charset="0"/>
                        <a:cs typeface="Arial" panose="020B0604020202020204" pitchFamily="34" charset="0"/>
                      </a:endParaRPr>
                    </a:p>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Analysis and Evaluation</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17–20 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analytical and evaluative record of exploration of the practitioners’ working methods and text exploration.</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evaluation of the learner’s own work.</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reflection on the process of creating and rehearsing live theatre.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analysis of the text and accomplished justification for decisions made during the creating and developing process.</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perceptive analysis of how creative and artistic choices convey meaning to an audience.</a:t>
                      </a:r>
                    </a:p>
                  </a:txBody>
                  <a:tcPr marL="68580" marR="68580" marT="0" marB="0" anchor="ctr"/>
                </a:tc>
              </a:tr>
            </a:tbl>
          </a:graphicData>
        </a:graphic>
      </p:graphicFrame>
      <p:cxnSp>
        <p:nvCxnSpPr>
          <p:cNvPr id="22" name="Straight Arrow Connector 21"/>
          <p:cNvCxnSpPr>
            <a:stCxn id="21" idx="0"/>
          </p:cNvCxnSpPr>
          <p:nvPr/>
        </p:nvCxnSpPr>
        <p:spPr>
          <a:xfrm flipH="1" flipV="1">
            <a:off x="683569" y="3068961"/>
            <a:ext cx="520946" cy="16299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1651384" y="3458688"/>
            <a:ext cx="438411" cy="1169103"/>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20 and is worth 17% of the component (10% of the qualification).</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150877" y="2420888"/>
            <a:ext cx="124979" cy="229162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779912" y="2913863"/>
            <a:ext cx="1008112" cy="17139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004048" y="3717033"/>
            <a:ext cx="1188132" cy="91075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6660232" y="4263651"/>
            <a:ext cx="1185246" cy="43522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563712" y="4810268"/>
            <a:ext cx="2352103" cy="113901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Analysis and evaluation is marked holistically across both the research report and the portfolio. This allows candidates to be credited regardless of where they have met this Assessment Objective.</a:t>
            </a:r>
            <a:endParaRPr lang="en-GB" sz="1000" dirty="0">
              <a:latin typeface="Arial" panose="020B0604020202020204" pitchFamily="34" charset="0"/>
              <a:cs typeface="Arial" panose="020B0604020202020204" pitchFamily="34" charset="0"/>
            </a:endParaRPr>
          </a:p>
        </p:txBody>
      </p:sp>
      <p:cxnSp>
        <p:nvCxnSpPr>
          <p:cNvPr id="25" name="Straight Arrow Connector 24"/>
          <p:cNvCxnSpPr>
            <a:stCxn id="24" idx="0"/>
          </p:cNvCxnSpPr>
          <p:nvPr/>
        </p:nvCxnSpPr>
        <p:spPr>
          <a:xfrm flipH="1" flipV="1">
            <a:off x="944044" y="3717034"/>
            <a:ext cx="795720" cy="109323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2089794" y="4712510"/>
            <a:ext cx="2122165" cy="123676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analyse and evaluate their practical work exploring practitioners. This is likely to be part of the research report.</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3" idx="0"/>
          </p:cNvCxnSpPr>
          <p:nvPr/>
        </p:nvCxnSpPr>
        <p:spPr>
          <a:xfrm flipH="1" flipV="1">
            <a:off x="4526378" y="3284985"/>
            <a:ext cx="261646" cy="134280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8" name="Rounded Rectangle 47"/>
          <p:cNvSpPr/>
          <p:nvPr/>
        </p:nvSpPr>
        <p:spPr>
          <a:xfrm>
            <a:off x="4860032" y="4627791"/>
            <a:ext cx="2664296" cy="132148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analyse the performance text studied, and provide a justification for their decisions made during the rehearsal process.</a:t>
            </a:r>
          </a:p>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includes work that has been amended and refined and may not appear in the final performance.</a:t>
            </a:r>
            <a:endParaRPr lang="en-GB" sz="1000" dirty="0">
              <a:latin typeface="Arial" panose="020B0604020202020204" pitchFamily="34" charset="0"/>
              <a:cs typeface="Arial" panose="020B0604020202020204" pitchFamily="34" charset="0"/>
            </a:endParaRPr>
          </a:p>
        </p:txBody>
      </p:sp>
      <p:sp>
        <p:nvSpPr>
          <p:cNvPr id="56" name="Rounded Rectangle 55"/>
          <p:cNvSpPr/>
          <p:nvPr/>
        </p:nvSpPr>
        <p:spPr>
          <a:xfrm>
            <a:off x="6798476" y="4698871"/>
            <a:ext cx="2094004" cy="125040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All performances in Drama and Theatre must consider how meaning is communicated to the audience. This descriptor requires candidates to link their creative decisions to the impact they want to have on the audience.</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3635896" y="4627791"/>
            <a:ext cx="2304256" cy="1321488"/>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should evaluate their own work regularly. This includes reflection of the process they have completed.  This may be included throughout the research report and portfolio, or written as a formal evaluation at the end of the process.</a:t>
            </a:r>
          </a:p>
          <a:p>
            <a:endParaRPr lang="en-GB" sz="1000" dirty="0">
              <a:latin typeface="Arial" panose="020B0604020202020204" pitchFamily="34" charset="0"/>
              <a:cs typeface="Arial" panose="020B0604020202020204" pitchFamily="34" charset="0"/>
            </a:endParaRPr>
          </a:p>
        </p:txBody>
      </p:sp>
      <p:sp>
        <p:nvSpPr>
          <p:cNvPr id="21" name="Rounded Rectangle 20"/>
          <p:cNvSpPr/>
          <p:nvPr/>
        </p:nvSpPr>
        <p:spPr>
          <a:xfrm>
            <a:off x="319235" y="4698871"/>
            <a:ext cx="1770560" cy="96237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AO4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analysis and evaluation of </a:t>
            </a:r>
            <a:r>
              <a:rPr lang="en-GB" sz="1000" smtClean="0">
                <a:latin typeface="Arial" panose="020B0604020202020204" pitchFamily="34" charset="0"/>
                <a:cs typeface="Arial" panose="020B0604020202020204" pitchFamily="34" charset="0"/>
              </a:rPr>
              <a:t>the candidate’s </a:t>
            </a:r>
            <a:r>
              <a:rPr lang="en-GB" sz="1000" dirty="0" smtClean="0">
                <a:latin typeface="Arial" panose="020B0604020202020204" pitchFamily="34" charset="0"/>
                <a:cs typeface="Arial" panose="020B0604020202020204" pitchFamily="34" charset="0"/>
              </a:rPr>
              <a:t>own work and the work of others.</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6581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51" presetID="1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fade">
                                      <p:cBhvr>
                                        <p:cTn id="58"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59" presetID="10" presetClass="entr" presetSubtype="0"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4" grpId="0" animBg="1"/>
      <p:bldP spid="17" grpId="0" animBg="1"/>
      <p:bldP spid="48" grpId="0" animBg="1"/>
      <p:bldP spid="56" grpId="0" animBg="1"/>
      <p:bldP spid="33"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AO2 Text performance (all roles)</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444452"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AO2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theatrical skills in a live performance.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04460411"/>
              </p:ext>
            </p:extLst>
          </p:nvPr>
        </p:nvGraphicFramePr>
        <p:xfrm>
          <a:off x="467544" y="1844824"/>
          <a:ext cx="8208912" cy="2382822"/>
        </p:xfrm>
        <a:graphic>
          <a:graphicData uri="http://schemas.openxmlformats.org/drawingml/2006/table">
            <a:tbl>
              <a:tblPr>
                <a:tableStyleId>{00A15C55-8517-42AA-B614-E9B94910E393}</a:tableStyleId>
              </a:tblPr>
              <a:tblGrid>
                <a:gridCol w="1224136"/>
                <a:gridCol w="720080"/>
                <a:gridCol w="6264696"/>
              </a:tblGrid>
              <a:tr h="2382822">
                <a:tc>
                  <a:txBody>
                    <a:bodyPr/>
                    <a:lstStyle/>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AO2 </a:t>
                      </a:r>
                    </a:p>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Intention and communication</a:t>
                      </a:r>
                      <a:endParaRPr lang="en-GB" sz="1200" dirty="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25–30 </a:t>
                      </a:r>
                      <a:r>
                        <a:rPr lang="en-GB" sz="1200" dirty="0">
                          <a:effectLst/>
                          <a:latin typeface="Arial" panose="020B0604020202020204" pitchFamily="34" charset="0"/>
                          <a:cs typeface="Arial" panose="020B0604020202020204" pitchFamily="34" charset="0"/>
                        </a:rPr>
                        <a:t>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a:t>
                      </a:r>
                      <a:r>
                        <a:rPr lang="en-US" sz="1200" dirty="0" err="1" smtClean="0">
                          <a:effectLst/>
                          <a:latin typeface="Arial" panose="020B0604020202020204" pitchFamily="34" charset="0"/>
                          <a:cs typeface="Arial" panose="020B0604020202020204" pitchFamily="34" charset="0"/>
                        </a:rPr>
                        <a:t>realisation</a:t>
                      </a:r>
                      <a:r>
                        <a:rPr lang="en-US" sz="1200" dirty="0" smtClean="0">
                          <a:effectLst/>
                          <a:latin typeface="Arial" panose="020B0604020202020204" pitchFamily="34" charset="0"/>
                          <a:cs typeface="Arial" panose="020B0604020202020204" pitchFamily="34" charset="0"/>
                        </a:rPr>
                        <a:t> of the piece, demonstrating a highly developed understanding of the demands of the text.</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ability to communicate meaning to an audience with commitment and purpose.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and highly developed interpretation showing an appreciation of the artistic intention of the playwright or practitioner.</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performance with an accomplished demonstration of the chosen practitioner’s style.</a:t>
                      </a:r>
                    </a:p>
                  </a:txBody>
                  <a:tcPr marL="68580" marR="68580" marT="0" marB="0" anchor="ctr"/>
                </a:tc>
              </a:tr>
            </a:tbl>
          </a:graphicData>
        </a:graphic>
      </p:graphicFrame>
      <p:cxnSp>
        <p:nvCxnSpPr>
          <p:cNvPr id="22" name="Straight Arrow Connector 21"/>
          <p:cNvCxnSpPr>
            <a:stCxn id="21" idx="0"/>
          </p:cNvCxnSpPr>
          <p:nvPr/>
        </p:nvCxnSpPr>
        <p:spPr>
          <a:xfrm flipH="1" flipV="1">
            <a:off x="683568" y="2913861"/>
            <a:ext cx="357894" cy="17850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2089794" y="3458690"/>
            <a:ext cx="1" cy="116910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30 and is worth 25% of the component (15%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16067" y="4712511"/>
            <a:ext cx="1679869" cy="102074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show an their understanding of how the text is performed to an audience.</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156002" y="2348881"/>
            <a:ext cx="191862" cy="236363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707904" y="2780928"/>
            <a:ext cx="1188132" cy="223224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4572000" y="3458690"/>
            <a:ext cx="1584176" cy="135157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5724130" y="4043242"/>
            <a:ext cx="1977332" cy="76702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851920" y="5013176"/>
            <a:ext cx="2088232" cy="836481"/>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All performances should focus on conveying meaning to the audience, which is assessed in this descriptor.</a:t>
            </a:r>
          </a:p>
          <a:p>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004048" y="4810268"/>
            <a:ext cx="2304256" cy="778147"/>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should show their understanding of the research they have completed in their performance.</a:t>
            </a:r>
          </a:p>
        </p:txBody>
      </p:sp>
      <p:sp>
        <p:nvSpPr>
          <p:cNvPr id="56" name="Rounded Rectangle 55"/>
          <p:cNvSpPr/>
          <p:nvPr/>
        </p:nvSpPr>
        <p:spPr>
          <a:xfrm>
            <a:off x="6798476" y="4810268"/>
            <a:ext cx="1805972" cy="1039390"/>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have used their practitioner’s style and working methods in preparation for their performance.</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172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fade">
                                      <p:cBhvr>
                                        <p:cTn id="1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17" grpId="0" animBg="1"/>
      <p:bldP spid="33" grpId="0" animBg="1"/>
      <p:bldP spid="48" grpId="0" animBg="1"/>
      <p:bldP spid="5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AO2 Text performance (performer role)</a:t>
            </a:r>
            <a:endParaRPr lang="en-US" sz="1400" b="1" dirty="0"/>
          </a:p>
          <a:p>
            <a:pPr marL="0" indent="0">
              <a:buNone/>
            </a:pPr>
            <a:r>
              <a:rPr lang="en-US" sz="1400" b="1" dirty="0"/>
              <a:t> </a:t>
            </a:r>
          </a:p>
          <a:p>
            <a:pPr marL="0" indent="0">
              <a:buNone/>
            </a:pPr>
            <a:r>
              <a:rPr lang="en-US" sz="1400" dirty="0" smtClean="0"/>
              <a:t>Learners are expected to demonstrate their ability to show:</a:t>
            </a:r>
          </a:p>
          <a:p>
            <a:pPr marL="0" indent="0">
              <a:buNone/>
            </a:pPr>
            <a:endParaRPr lang="en-US" sz="1400" dirty="0"/>
          </a:p>
          <a:p>
            <a:pPr marL="0" indent="0">
              <a:buNone/>
            </a:pPr>
            <a:endParaRPr lang="en-US" sz="1400" dirty="0"/>
          </a:p>
          <a:p>
            <a:pPr marL="0" indent="0">
              <a:buNone/>
            </a:pPr>
            <a:endParaRPr lang="en-US" sz="1400" b="1" dirty="0" smtClean="0"/>
          </a:p>
          <a:p>
            <a:pPr marL="0" indent="0">
              <a:buNone/>
            </a:pPr>
            <a:endParaRPr lang="en-US" sz="1400" b="1" dirty="0" smtClean="0"/>
          </a:p>
        </p:txBody>
      </p:sp>
      <p:sp>
        <p:nvSpPr>
          <p:cNvPr id="21" name="Rounded Rectangle 20"/>
          <p:cNvSpPr/>
          <p:nvPr/>
        </p:nvSpPr>
        <p:spPr>
          <a:xfrm>
            <a:off x="319236" y="4698871"/>
            <a:ext cx="1444452" cy="115078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t>
            </a:r>
            <a:r>
              <a:rPr lang="en-GB" sz="1000" dirty="0" smtClean="0">
                <a:latin typeface="Arial" panose="020B0604020202020204" pitchFamily="34" charset="0"/>
                <a:cs typeface="Arial" panose="020B0604020202020204" pitchFamily="34" charset="0"/>
              </a:rPr>
              <a:t>AO2 </a:t>
            </a:r>
            <a:r>
              <a:rPr lang="en-GB" sz="1000" dirty="0">
                <a:latin typeface="Arial" panose="020B0604020202020204" pitchFamily="34" charset="0"/>
                <a:cs typeface="Arial" panose="020B0604020202020204" pitchFamily="34" charset="0"/>
              </a:rPr>
              <a:t>which </a:t>
            </a:r>
            <a:r>
              <a:rPr lang="en-GB" sz="1000" dirty="0" smtClean="0">
                <a:latin typeface="Arial" panose="020B0604020202020204" pitchFamily="34" charset="0"/>
                <a:cs typeface="Arial" panose="020B0604020202020204" pitchFamily="34" charset="0"/>
              </a:rPr>
              <a:t>assesses theatrical skills in a live performance.</a:t>
            </a:r>
            <a:endParaRPr lang="en-GB" sz="1000" dirty="0">
              <a:latin typeface="Arial" panose="020B0604020202020204" pitchFamily="34" charset="0"/>
              <a:cs typeface="Arial"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576005626"/>
              </p:ext>
            </p:extLst>
          </p:nvPr>
        </p:nvGraphicFramePr>
        <p:xfrm>
          <a:off x="467544" y="1844824"/>
          <a:ext cx="8208912" cy="2581930"/>
        </p:xfrm>
        <a:graphic>
          <a:graphicData uri="http://schemas.openxmlformats.org/drawingml/2006/table">
            <a:tbl>
              <a:tblPr>
                <a:tableStyleId>{00A15C55-8517-42AA-B614-E9B94910E393}</a:tableStyleId>
              </a:tblPr>
              <a:tblGrid>
                <a:gridCol w="1008112"/>
                <a:gridCol w="792088"/>
                <a:gridCol w="6408712"/>
              </a:tblGrid>
              <a:tr h="2581930">
                <a:tc>
                  <a:txBody>
                    <a:bodyPr/>
                    <a:lstStyle/>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AO2 </a:t>
                      </a:r>
                    </a:p>
                    <a:p>
                      <a:pP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Performance Skills</a:t>
                      </a:r>
                      <a:endParaRPr lang="en-GB" sz="1200" dirty="0">
                        <a:effectLst/>
                        <a:latin typeface="Arial" panose="020B0604020202020204" pitchFamily="34" charset="0"/>
                        <a:cs typeface="Arial" panose="020B0604020202020204" pitchFamily="34" charset="0"/>
                      </a:endParaRPr>
                    </a:p>
                  </a:txBody>
                  <a:tcPr marL="68580" marR="68580" marT="0" marB="0" anchor="ctr"/>
                </a:tc>
                <a:tc>
                  <a:txBody>
                    <a:bodyPr/>
                    <a:lstStyle/>
                    <a:p>
                      <a:pPr algn="ctr">
                        <a:lnSpc>
                          <a:spcPts val="1300"/>
                        </a:lnSpc>
                        <a:spcBef>
                          <a:spcPts val="1000"/>
                        </a:spcBef>
                        <a:spcAft>
                          <a:spcPts val="1000"/>
                        </a:spcAft>
                      </a:pPr>
                      <a:r>
                        <a:rPr lang="en-GB" sz="1200" dirty="0">
                          <a:effectLst/>
                          <a:latin typeface="Arial" panose="020B0604020202020204" pitchFamily="34" charset="0"/>
                          <a:cs typeface="Arial" panose="020B0604020202020204" pitchFamily="34" charset="0"/>
                        </a:rPr>
                        <a:t>Band 5:</a:t>
                      </a:r>
                    </a:p>
                    <a:p>
                      <a:pPr algn="ctr">
                        <a:lnSpc>
                          <a:spcPts val="1300"/>
                        </a:lnSpc>
                        <a:spcBef>
                          <a:spcPts val="1000"/>
                        </a:spcBef>
                        <a:spcAft>
                          <a:spcPts val="1000"/>
                        </a:spcAft>
                      </a:pPr>
                      <a:r>
                        <a:rPr lang="en-GB" sz="1200" dirty="0" smtClean="0">
                          <a:effectLst/>
                          <a:latin typeface="Arial" panose="020B0604020202020204" pitchFamily="34" charset="0"/>
                          <a:cs typeface="Arial" panose="020B0604020202020204" pitchFamily="34" charset="0"/>
                        </a:rPr>
                        <a:t>25–30 </a:t>
                      </a:r>
                      <a:r>
                        <a:rPr lang="en-GB" sz="1200" dirty="0">
                          <a:effectLst/>
                          <a:latin typeface="Arial" panose="020B0604020202020204" pitchFamily="34" charset="0"/>
                          <a:cs typeface="Arial" panose="020B0604020202020204" pitchFamily="34" charset="0"/>
                        </a:rPr>
                        <a:t>marks</a:t>
                      </a:r>
                      <a:endParaRPr lang="en-GB" sz="1200" dirty="0">
                        <a:effectLst/>
                        <a:latin typeface="Arial" panose="020B0604020202020204" pitchFamily="34" charset="0"/>
                        <a:ea typeface="Times New Roman"/>
                        <a:cs typeface="Arial" panose="020B0604020202020204" pitchFamily="34" charset="0"/>
                      </a:endParaRPr>
                    </a:p>
                  </a:txBody>
                  <a:tcPr marL="68580" marR="68580" marT="0" marB="0" anchor="ctr"/>
                </a:tc>
                <a:tc>
                  <a:txBody>
                    <a:bodyPr/>
                    <a:lstStyle/>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a:t>
                      </a:r>
                      <a:r>
                        <a:rPr lang="en-US" sz="1200" dirty="0" err="1" smtClean="0">
                          <a:effectLst/>
                          <a:latin typeface="Arial" panose="020B0604020202020204" pitchFamily="34" charset="0"/>
                          <a:cs typeface="Arial" panose="020B0604020202020204" pitchFamily="34" charset="0"/>
                        </a:rPr>
                        <a:t>characterisations</a:t>
                      </a:r>
                      <a:r>
                        <a:rPr lang="en-US" sz="1200" dirty="0" smtClean="0">
                          <a:effectLst/>
                          <a:latin typeface="Arial" panose="020B0604020202020204" pitchFamily="34" charset="0"/>
                          <a:cs typeface="Arial" panose="020B0604020202020204" pitchFamily="34" charset="0"/>
                        </a:rPr>
                        <a:t>; roles that are highly developed, refined, rigorously rehearsed and demonstrates outstanding rapport with other members of the cast sustained during the performance.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control of the use of vocal and physical aspects of performance; pitch, tone, inflection and projection consistently excellent throughout the performance.</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Accomplished ability to create mood and atmosphere, developing tension and relaxation, controlling pacing and stillness with sensitivity.</a:t>
                      </a:r>
                    </a:p>
                    <a:p>
                      <a:pPr>
                        <a:lnSpc>
                          <a:spcPts val="1300"/>
                        </a:lnSpc>
                        <a:spcBef>
                          <a:spcPts val="1000"/>
                        </a:spcBef>
                        <a:spcAft>
                          <a:spcPts val="1000"/>
                        </a:spcAft>
                      </a:pPr>
                      <a:r>
                        <a:rPr lang="en-US" sz="1200" dirty="0" smtClean="0">
                          <a:effectLst/>
                          <a:latin typeface="Arial" panose="020B0604020202020204" pitchFamily="34" charset="0"/>
                          <a:cs typeface="Arial" panose="020B0604020202020204" pitchFamily="34" charset="0"/>
                        </a:rPr>
                        <a:t>Highly developed contribution to the performance as a whole, sustained during all the extract(s) performed.</a:t>
                      </a:r>
                    </a:p>
                  </a:txBody>
                  <a:tcPr marL="68580" marR="68580" marT="0" marB="0" anchor="ctr"/>
                </a:tc>
              </a:tr>
            </a:tbl>
          </a:graphicData>
        </a:graphic>
      </p:graphicFrame>
      <p:cxnSp>
        <p:nvCxnSpPr>
          <p:cNvPr id="22" name="Straight Arrow Connector 21"/>
          <p:cNvCxnSpPr>
            <a:stCxn id="21" idx="0"/>
          </p:cNvCxnSpPr>
          <p:nvPr/>
        </p:nvCxnSpPr>
        <p:spPr>
          <a:xfrm flipH="1" flipV="1">
            <a:off x="683568" y="2913861"/>
            <a:ext cx="357894" cy="178501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a:stCxn id="39" idx="0"/>
          </p:cNvCxnSpPr>
          <p:nvPr/>
        </p:nvCxnSpPr>
        <p:spPr>
          <a:xfrm flipH="1" flipV="1">
            <a:off x="2089794" y="3458690"/>
            <a:ext cx="1" cy="116910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1403648" y="4627791"/>
            <a:ext cx="1372293" cy="96062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out of 30 and is worth 25% of the component (15% of the qualification).</a:t>
            </a:r>
            <a:endParaRPr lang="en-GB" sz="1000" dirty="0">
              <a:latin typeface="Arial" panose="020B0604020202020204" pitchFamily="34" charset="0"/>
              <a:cs typeface="Arial" panose="020B0604020202020204" pitchFamily="34" charset="0"/>
            </a:endParaRPr>
          </a:p>
        </p:txBody>
      </p:sp>
      <p:sp>
        <p:nvSpPr>
          <p:cNvPr id="17" name="Rounded Rectangle 16"/>
          <p:cNvSpPr/>
          <p:nvPr/>
        </p:nvSpPr>
        <p:spPr>
          <a:xfrm>
            <a:off x="2316067" y="4712510"/>
            <a:ext cx="1679869" cy="113714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perform as part of a group, having developed their own character for the performance.</a:t>
            </a:r>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156002" y="2492896"/>
            <a:ext cx="119854" cy="221961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33" idx="0"/>
          </p:cNvCxnSpPr>
          <p:nvPr/>
        </p:nvCxnSpPr>
        <p:spPr>
          <a:xfrm flipH="1" flipV="1">
            <a:off x="3851920" y="3140968"/>
            <a:ext cx="792088" cy="166930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148065" y="3717033"/>
            <a:ext cx="933806" cy="109323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stCxn id="56" idx="0"/>
          </p:cNvCxnSpPr>
          <p:nvPr/>
        </p:nvCxnSpPr>
        <p:spPr>
          <a:xfrm flipH="1" flipV="1">
            <a:off x="6275742" y="4149082"/>
            <a:ext cx="1479874" cy="66118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56" name="Rounded Rectangle 55"/>
          <p:cNvSpPr/>
          <p:nvPr/>
        </p:nvSpPr>
        <p:spPr>
          <a:xfrm>
            <a:off x="6798476" y="4810268"/>
            <a:ext cx="1914280" cy="778147"/>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descriptor requires candidates to perform as part of a </a:t>
            </a:r>
            <a:r>
              <a:rPr lang="en-GB" sz="1000" dirty="0" smtClean="0">
                <a:latin typeface="Arial" panose="020B0604020202020204" pitchFamily="34" charset="0"/>
                <a:cs typeface="Arial" panose="020B0604020202020204" pitchFamily="34" charset="0"/>
              </a:rPr>
              <a:t>group, contributing to a successful performance.</a:t>
            </a:r>
            <a:endParaRPr lang="en-GB" sz="1000" dirty="0">
              <a:latin typeface="Arial" panose="020B0604020202020204" pitchFamily="34" charset="0"/>
              <a:cs typeface="Arial" panose="020B0604020202020204" pitchFamily="34" charset="0"/>
            </a:endParaRPr>
          </a:p>
        </p:txBody>
      </p:sp>
      <p:cxnSp>
        <p:nvCxnSpPr>
          <p:cNvPr id="16" name="Straight Arrow Connector 15"/>
          <p:cNvCxnSpPr>
            <a:stCxn id="19" idx="1"/>
          </p:cNvCxnSpPr>
          <p:nvPr/>
        </p:nvCxnSpPr>
        <p:spPr>
          <a:xfrm flipH="1">
            <a:off x="5940153" y="893492"/>
            <a:ext cx="671176" cy="12222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a:xfrm>
            <a:off x="6611329" y="446215"/>
            <a:ext cx="1914280" cy="89455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marking grid is specific to the candidates who are completing this component as performers.</a:t>
            </a:r>
            <a:endParaRPr lang="en-GB" sz="1000" dirty="0">
              <a:latin typeface="Arial" panose="020B0604020202020204" pitchFamily="34" charset="0"/>
              <a:cs typeface="Arial" panose="020B0604020202020204" pitchFamily="34" charset="0"/>
            </a:endParaRPr>
          </a:p>
        </p:txBody>
      </p:sp>
      <p:sp>
        <p:nvSpPr>
          <p:cNvPr id="33" name="Rounded Rectangle 32"/>
          <p:cNvSpPr/>
          <p:nvPr/>
        </p:nvSpPr>
        <p:spPr>
          <a:xfrm>
            <a:off x="3851920" y="4810268"/>
            <a:ext cx="1584176" cy="1039389"/>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descriptor is directly related to the candidate’s technical ability to use performance skills in live theatre. </a:t>
            </a:r>
          </a:p>
          <a:p>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148064" y="4810269"/>
            <a:ext cx="1867613" cy="7781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descriptor requires candidates to use performance skills to convey meaning in a performance.</a:t>
            </a:r>
          </a:p>
        </p:txBody>
      </p:sp>
    </p:spTree>
    <p:extLst>
      <p:ext uri="{BB962C8B-B14F-4D97-AF65-F5344CB8AC3E}">
        <p14:creationId xmlns:p14="http://schemas.microsoft.com/office/powerpoint/2010/main" val="1026621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fade">
                                      <p:cBhvr>
                                        <p:cTn id="5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500"/>
                                        <p:tgtEl>
                                          <p:spTgt spid="56"/>
                                        </p:tgtEl>
                                      </p:cBhvr>
                                    </p:animEffect>
                                  </p:childTnLst>
                                  <p:subTnLst>
                                    <p:set>
                                      <p:cBhvr override="childStyle">
                                        <p:cTn dur="1" fill="hold" display="0" masterRel="nextClick" afterEffect="1"/>
                                        <p:tgtEl>
                                          <p:spTgt spid="56"/>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subTnLst>
                                    <p:set>
                                      <p:cBhvr override="childStyle">
                                        <p:cTn dur="1" fill="hold" display="0" masterRel="nextClick" afterEffect="1"/>
                                        <p:tgtEl>
                                          <p:spTgt spid="5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9" grpId="0" animBg="1"/>
      <p:bldP spid="17" grpId="0" animBg="1"/>
      <p:bldP spid="56" grpId="0" animBg="1"/>
      <p:bldP spid="19" grpId="0" animBg="1"/>
      <p:bldP spid="33" grpId="0" animBg="1"/>
      <p:bldP spid="48"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574</TotalTime>
  <Words>2090</Words>
  <Application>Microsoft Office PowerPoint</Application>
  <PresentationFormat>On-screen Show (4:3)</PresentationFormat>
  <Paragraphs>199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1_Custom Design</vt:lpstr>
      <vt:lpstr>PowerPoint Presentation</vt:lpstr>
      <vt:lpstr>Guidance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Drama H0590/01-04 annotated SAM</dc:title>
  <dc:creator>OCRDrama.andPerformingArts@ocr.org.uk</dc:creator>
  <cp:keywords>drama, theatre, A Level, mark scheme, OCR</cp:keywords>
  <cp:lastModifiedBy>Karen Latto</cp:lastModifiedBy>
  <cp:revision>68</cp:revision>
  <dcterms:created xsi:type="dcterms:W3CDTF">2015-10-07T12:54:48Z</dcterms:created>
  <dcterms:modified xsi:type="dcterms:W3CDTF">2016-10-25T08:29:14Z</dcterms:modified>
</cp:coreProperties>
</file>